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1" r:id="rId5"/>
    <p:sldId id="270" r:id="rId6"/>
    <p:sldId id="271" r:id="rId7"/>
    <p:sldId id="272" r:id="rId8"/>
    <p:sldId id="266" r:id="rId9"/>
    <p:sldId id="262" r:id="rId10"/>
    <p:sldId id="274" r:id="rId11"/>
    <p:sldId id="263" r:id="rId12"/>
    <p:sldId id="269" r:id="rId13"/>
    <p:sldId id="264" r:id="rId14"/>
    <p:sldId id="265" r:id="rId15"/>
    <p:sldId id="275" r:id="rId16"/>
    <p:sldId id="276" r:id="rId17"/>
    <p:sldId id="277" r:id="rId18"/>
    <p:sldId id="278" r:id="rId19"/>
    <p:sldId id="279" r:id="rId20"/>
    <p:sldId id="280" r:id="rId21"/>
    <p:sldId id="267" r:id="rId22"/>
    <p:sldId id="273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6336D-6852-F30B-970F-1CAD6EB62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B19D3-808B-957C-7F5B-E11E9CF32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B0624-105F-F535-B9A1-C00A7746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4FF2-A856-3BDB-E503-507E2C45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AE9C4-F25C-A482-53E1-06C7D059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454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87AA-D010-E8F9-3390-DD791746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61C03-AF26-3649-1CC5-A3DD45F0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51531-E383-B212-E527-3CD2D1D0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8723-704C-E511-2A16-16D740D9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DFA95-D6FF-3D62-0445-CF87249B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5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94C2-C0B2-E6BE-96BF-D066D0530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D7BF3-C6D2-F58D-1E62-51F390E20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21295-7236-4DF8-839B-F02A17F4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128EC-F862-0CFD-4D07-B0CB825E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277F-6492-484A-5197-758B9220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67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90F6-5191-849B-AB32-2493893C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EED9-893C-8848-C5AB-168B28D88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B9DCF-08D5-3C36-3E3A-A17E8152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D5738-BF7A-1778-C307-DE93C6AA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AD56-FBB0-65A3-A209-D997245D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17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58B0-50F2-4163-AB51-7A818A9C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C0EC5-E348-7E04-6520-AA11D6890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34ADB-9BC5-6409-CBF6-12F03433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DF768-643E-697F-9577-0F602ABE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F90A4-91FD-7AE1-6798-C3C22FFC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67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9004-34DD-C681-EDE9-59AC65FC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F839-588B-7E34-DD28-DD8E854C7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5C624-3274-3F06-3AC3-7908836A9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11F6B-D5B4-4873-DB28-13EB2A7D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C4666-A149-792D-C511-0626F3F9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DD862-FC2D-56A4-5127-42624271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25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C4A9-15BD-76C0-C8BE-75113482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86A44-1F07-B2E6-75C8-6ED63EFE0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0074E-06D1-3D36-15AA-49CD682F2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FAFA7-3269-1019-C0D2-155E38DF0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BB709-7446-B68A-7E2D-D30E83F7B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72D1DD-7795-6BAE-4723-E263AC4C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929FF-7288-1AA7-D0B0-328BC211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85B69-44E2-5432-97F5-94EE095F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89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F2C6-C99D-6297-1490-9FE35636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7D751-3244-44E1-26CF-028F29D0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E7D8F-1D6D-0726-C18F-D7FCAFA4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854A0-783F-6382-A566-B8AF4CEA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91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5EF43-CA09-2F29-2134-8CD506DA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EAC15-FE5A-0AF1-AE51-28BC92CA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B17D0-4FC2-827A-ABD5-B97BD867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78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0490-950A-3BF0-F8BA-78143D13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A723C-293B-5CCF-8C1E-022BDDAAB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99C9A-B24C-83B4-1838-E61C70B92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764E4-C1B8-33D7-09A2-98FB815F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DBA65-44FA-BE1E-9E06-337CF095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2D623-BB77-D585-13D3-AC56C871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11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5454-82DE-9640-9325-F9FE7E8D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60861-B23D-03AB-C12F-255568EA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DD976-EF18-4736-F936-E647157AD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A004B-3737-D662-9BDE-6A1492CA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C3398-5BCD-4009-9CFC-81689A48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BF889-6110-905A-799C-411C8A5B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45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26E14-3BB1-8CF1-0A70-8254C33F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0C9D8-0E31-5C22-0FFC-72A8C29E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5DB4-8BB2-FD2B-7286-BE82C1E29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0EA12-B231-45B0-B7EF-0BB0919B1BB8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5770-FE6C-3AED-461D-6C5F4FB2F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329A4-9381-CC3A-CB2E-0AF798C46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D4768-8295-4D19-A35E-30135D29B0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1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052246" TargetMode="External"/><Relationship Id="rId2" Type="http://schemas.openxmlformats.org/officeDocument/2006/relationships/hyperlink" Target="https://ieeexplore.ieee.org/document/872846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9915691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92B4-6B24-CCB9-C95C-A175128DD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444" y="2511563"/>
            <a:ext cx="10816120" cy="1287594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Comprehensive Anti-Theft Vehicle Protection Framework Using Embedded Electronics and Python </a:t>
            </a:r>
            <a:endParaRPr lang="en-IN" sz="32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0A301-26E8-9DBE-CE49-F693CB50859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18596" b="17736"/>
          <a:stretch/>
        </p:blipFill>
        <p:spPr>
          <a:xfrm>
            <a:off x="0" y="0"/>
            <a:ext cx="1759519" cy="1062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41295-5911-2E2F-042C-59D4CFFAEC72}"/>
              </a:ext>
            </a:extLst>
          </p:cNvPr>
          <p:cNvSpPr txBox="1"/>
          <p:nvPr/>
        </p:nvSpPr>
        <p:spPr>
          <a:xfrm>
            <a:off x="735443" y="4629435"/>
            <a:ext cx="425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NAME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MALLIKARJUNA RAO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Tech, (PhD)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, ECE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4C94D-A808-F42E-8402-E0F7B6CA6FE2}"/>
              </a:ext>
            </a:extLst>
          </p:cNvPr>
          <p:cNvSpPr txBox="1"/>
          <p:nvPr/>
        </p:nvSpPr>
        <p:spPr>
          <a:xfrm>
            <a:off x="7378045" y="4589664"/>
            <a:ext cx="4628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-14 TEAM MEMBERS: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Pinapala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Sai Pavan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(21JR1A04F9)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Loya Ravi Teja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(21JR1A04G7)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Vennapusa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Chinna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Lingareddy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(21JR1A04J0)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Tatanaboina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(21JR1A04I2)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D8FB7-F3FD-FD6E-EC9F-0FF23AA6C5D0}"/>
              </a:ext>
            </a:extLst>
          </p:cNvPr>
          <p:cNvSpPr txBox="1"/>
          <p:nvPr/>
        </p:nvSpPr>
        <p:spPr>
          <a:xfrm>
            <a:off x="2028305" y="1311953"/>
            <a:ext cx="869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225" algn="ctr"/>
            <a:r>
              <a:rPr lang="en-US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b="1" spc="-1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b="1" spc="-25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  <a:r>
              <a:rPr lang="en-US" b="1" spc="5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b="1" spc="-1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US" b="1" spc="1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1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IN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1147C-957A-8F29-F2DA-E1D256094334}"/>
              </a:ext>
            </a:extLst>
          </p:cNvPr>
          <p:cNvSpPr txBox="1"/>
          <p:nvPr/>
        </p:nvSpPr>
        <p:spPr>
          <a:xfrm>
            <a:off x="2263976" y="62764"/>
            <a:ext cx="89162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KKR &amp; KSR INSTITUE OF TECHNOLOGY &amp; SCIENCES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F4E82-AF87-CAEB-C8BA-B5B0885CD5D7}"/>
              </a:ext>
            </a:extLst>
          </p:cNvPr>
          <p:cNvSpPr txBox="1"/>
          <p:nvPr/>
        </p:nvSpPr>
        <p:spPr>
          <a:xfrm>
            <a:off x="1753541" y="514010"/>
            <a:ext cx="95020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Approved by AICTE, New Delhi, Affiliated to JNTUK, Kakinada </a:t>
            </a:r>
            <a:r>
              <a:rPr lang="en-IN" sz="15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Accrediated</a:t>
            </a:r>
            <a:r>
              <a:rPr lang="en-IN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NAAC with "A' Graded </a:t>
            </a:r>
            <a:r>
              <a:rPr lang="en-IN" sz="15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Vinjanampadu</a:t>
            </a:r>
            <a:r>
              <a:rPr lang="en-IN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Guntur, Andhra Pradesh-522017 India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49414-B43C-AB45-67D9-418A0C3CAD20}"/>
              </a:ext>
            </a:extLst>
          </p:cNvPr>
          <p:cNvSpPr txBox="1"/>
          <p:nvPr/>
        </p:nvSpPr>
        <p:spPr>
          <a:xfrm>
            <a:off x="4304906" y="1993363"/>
            <a:ext cx="3431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6386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74D12-6500-F88E-78FE-BD0076774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" r="5593"/>
          <a:stretch/>
        </p:blipFill>
        <p:spPr>
          <a:xfrm>
            <a:off x="1078842" y="995707"/>
            <a:ext cx="10120198" cy="56926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AFA83A-1B88-ED25-E3C0-A23983BD0294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6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6B9D-D005-149D-C6E3-2BD10943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6CEDF-505B-0AAC-724C-817807BA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Multi-layered protection with shock sensors, facial recognition, and engine-seizing.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Alerts: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email notifications for quick response.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Control: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Grant access securely via SMS through a GSM module.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Proactive: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and prevents tampering or unauthorized access early.</a:t>
            </a: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25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E8BF-C475-DADC-8692-5FC3C5F4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B1B8-9041-5171-EDD4-D692D629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Installation: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setup may require technical expertise and time.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Dependency: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relies on a consistent power supply for continuous operation.</a:t>
            </a:r>
          </a:p>
        </p:txBody>
      </p:sp>
    </p:spTree>
    <p:extLst>
      <p:ext uri="{BB962C8B-B14F-4D97-AF65-F5344CB8AC3E}">
        <p14:creationId xmlns:p14="http://schemas.microsoft.com/office/powerpoint/2010/main" val="287572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ADEC-9D69-BED0-029A-7C049A0F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E232-48AB-B8A3-9D00-28201D42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Vehicle Security: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Protects private vehicles from theft and unauthorized access.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Transport: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Enhances security for buses and taxis against theft or unauthorized use.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Luxury and High-Value Vehicles: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advanced protection for expensive or rare vehicles.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and Military Vehicles: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additional security for sensitive or high-priority transport.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Rental Services: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Monitors and protects rented vehicles, ensuring access is granted only to authorized users.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03D0-0F2A-0C8F-D631-6014D1F7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BF25-6800-E0CC-C932-70769654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8" y="1806772"/>
            <a:ext cx="10515600" cy="1831976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Theft Detection and Protection System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robust and efficient solution to combat vehicle theft. By integrating ESP32 with advanced sensors, a camera module, and real-time alert mechanisms, the system ensures comprehensive security. Features like remote access, GPS-based notifications, and controlled engine activation enhance user convenience while maintaining stringent safety protocols. This innovative approach effectively addresses modern security challenges, offering a reliable and user-friendly solution for vehicle owners.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7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B52987-353C-BF7E-AA5E-E75A142D05C3}"/>
              </a:ext>
            </a:extLst>
          </p:cNvPr>
          <p:cNvSpPr txBox="1">
            <a:spLocks/>
          </p:cNvSpPr>
          <p:nvPr/>
        </p:nvSpPr>
        <p:spPr>
          <a:xfrm>
            <a:off x="838200" y="183163"/>
            <a:ext cx="10515600" cy="702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 Images</a:t>
            </a: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DACEF-FD21-FCAA-0AF7-7141321E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r="6462"/>
          <a:stretch/>
        </p:blipFill>
        <p:spPr>
          <a:xfrm>
            <a:off x="1934066" y="1132706"/>
            <a:ext cx="8360005" cy="4765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9E12F-940C-F35D-1416-B268DB675834}"/>
              </a:ext>
            </a:extLst>
          </p:cNvPr>
          <p:cNvSpPr txBox="1"/>
          <p:nvPr/>
        </p:nvSpPr>
        <p:spPr>
          <a:xfrm>
            <a:off x="4760535" y="6042580"/>
            <a:ext cx="263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Final Prototype Image</a:t>
            </a:r>
            <a:endParaRPr lang="en-IN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67B036-7979-DD5D-DB4B-8F377BA23985}"/>
              </a:ext>
            </a:extLst>
          </p:cNvPr>
          <p:cNvCxnSpPr/>
          <p:nvPr/>
        </p:nvCxnSpPr>
        <p:spPr>
          <a:xfrm>
            <a:off x="697584" y="970964"/>
            <a:ext cx="106562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0D076-3787-1780-6D2F-D8881D6AA9D8}"/>
              </a:ext>
            </a:extLst>
          </p:cNvPr>
          <p:cNvCxnSpPr/>
          <p:nvPr/>
        </p:nvCxnSpPr>
        <p:spPr>
          <a:xfrm>
            <a:off x="708581" y="6534348"/>
            <a:ext cx="106562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AC2AA-4C60-4C2A-F253-EC99508C7482}"/>
              </a:ext>
            </a:extLst>
          </p:cNvPr>
          <p:cNvCxnSpPr>
            <a:cxnSpLocks/>
          </p:cNvCxnSpPr>
          <p:nvPr/>
        </p:nvCxnSpPr>
        <p:spPr>
          <a:xfrm>
            <a:off x="697584" y="970964"/>
            <a:ext cx="0" cy="5563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83475D-FB64-F3E4-D4FA-9A0CEF8785DB}"/>
              </a:ext>
            </a:extLst>
          </p:cNvPr>
          <p:cNvCxnSpPr>
            <a:cxnSpLocks/>
          </p:cNvCxnSpPr>
          <p:nvPr/>
        </p:nvCxnSpPr>
        <p:spPr>
          <a:xfrm>
            <a:off x="11360868" y="972534"/>
            <a:ext cx="0" cy="5563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2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FDB2AE-6E19-729F-ECCC-FFA96B29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r="16422"/>
          <a:stretch/>
        </p:blipFill>
        <p:spPr>
          <a:xfrm>
            <a:off x="1310324" y="1517637"/>
            <a:ext cx="4072381" cy="2673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6299B-5000-144B-371A-416A4A93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17789"/>
          <a:stretch/>
        </p:blipFill>
        <p:spPr>
          <a:xfrm>
            <a:off x="7063817" y="1498783"/>
            <a:ext cx="3930978" cy="2673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2B30B4-2054-3389-2155-B1AEEADAFBAD}"/>
              </a:ext>
            </a:extLst>
          </p:cNvPr>
          <p:cNvSpPr txBox="1"/>
          <p:nvPr/>
        </p:nvSpPr>
        <p:spPr>
          <a:xfrm>
            <a:off x="1211342" y="4403888"/>
            <a:ext cx="427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Fingerprint Sensor is ready to access the input</a:t>
            </a:r>
            <a:endParaRPr lang="en-IN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878AB6-6DCE-1E9C-1FFB-B4077AB87691}"/>
              </a:ext>
            </a:extLst>
          </p:cNvPr>
          <p:cNvSpPr txBox="1"/>
          <p:nvPr/>
        </p:nvSpPr>
        <p:spPr>
          <a:xfrm>
            <a:off x="6850927" y="4375607"/>
            <a:ext cx="4319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Unauthorized Access detected at the fingerprint input and the buzzer is activated</a:t>
            </a:r>
            <a:endParaRPr lang="en-IN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887328-49B5-5B49-5A00-314F4EA83437}"/>
              </a:ext>
            </a:extLst>
          </p:cNvPr>
          <p:cNvCxnSpPr/>
          <p:nvPr/>
        </p:nvCxnSpPr>
        <p:spPr>
          <a:xfrm>
            <a:off x="744719" y="754147"/>
            <a:ext cx="106562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CD63E-55A3-9AD2-8046-2BC4A1F4F260}"/>
              </a:ext>
            </a:extLst>
          </p:cNvPr>
          <p:cNvCxnSpPr/>
          <p:nvPr/>
        </p:nvCxnSpPr>
        <p:spPr>
          <a:xfrm>
            <a:off x="755716" y="6317531"/>
            <a:ext cx="106562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1816D8-6B11-08E8-0E59-8C1C21E993C0}"/>
              </a:ext>
            </a:extLst>
          </p:cNvPr>
          <p:cNvCxnSpPr>
            <a:cxnSpLocks/>
          </p:cNvCxnSpPr>
          <p:nvPr/>
        </p:nvCxnSpPr>
        <p:spPr>
          <a:xfrm>
            <a:off x="744719" y="754147"/>
            <a:ext cx="0" cy="5563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1887DB-3941-A8E5-8C57-94C26843459C}"/>
              </a:ext>
            </a:extLst>
          </p:cNvPr>
          <p:cNvCxnSpPr>
            <a:cxnSpLocks/>
          </p:cNvCxnSpPr>
          <p:nvPr/>
        </p:nvCxnSpPr>
        <p:spPr>
          <a:xfrm>
            <a:off x="11408003" y="755717"/>
            <a:ext cx="0" cy="5563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02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A0D4C-8A75-09F4-E3DC-1F164E2DD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205621"/>
            <a:ext cx="10171521" cy="5721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CC4A5-1B07-9D42-9E34-668CC9AF937F}"/>
              </a:ext>
            </a:extLst>
          </p:cNvPr>
          <p:cNvSpPr txBox="1"/>
          <p:nvPr/>
        </p:nvSpPr>
        <p:spPr>
          <a:xfrm>
            <a:off x="805204" y="6010482"/>
            <a:ext cx="1062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When Unauthorized is detected the Camera sensor Captures the Image of the thief and sends the image through Mail and also stores in the memory/storage</a:t>
            </a:r>
            <a:endParaRPr lang="en-IN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FBC8E7-4009-B3B7-135E-ACBA7F8E421A}"/>
              </a:ext>
            </a:extLst>
          </p:cNvPr>
          <p:cNvCxnSpPr>
            <a:cxnSpLocks/>
          </p:cNvCxnSpPr>
          <p:nvPr/>
        </p:nvCxnSpPr>
        <p:spPr>
          <a:xfrm flipV="1">
            <a:off x="499619" y="122548"/>
            <a:ext cx="11210039" cy="188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968BEC-1F98-3C3B-CECE-29FC47658F92}"/>
              </a:ext>
            </a:extLst>
          </p:cNvPr>
          <p:cNvCxnSpPr>
            <a:cxnSpLocks/>
          </p:cNvCxnSpPr>
          <p:nvPr/>
        </p:nvCxnSpPr>
        <p:spPr>
          <a:xfrm>
            <a:off x="499619" y="6708941"/>
            <a:ext cx="112100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944AE7-5304-9B1E-BF4E-99478464EB69}"/>
              </a:ext>
            </a:extLst>
          </p:cNvPr>
          <p:cNvCxnSpPr>
            <a:cxnSpLocks/>
          </p:cNvCxnSpPr>
          <p:nvPr/>
        </p:nvCxnSpPr>
        <p:spPr>
          <a:xfrm>
            <a:off x="499619" y="141404"/>
            <a:ext cx="0" cy="6576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C97172-2261-59EC-9C4E-3986673082A2}"/>
              </a:ext>
            </a:extLst>
          </p:cNvPr>
          <p:cNvCxnSpPr>
            <a:cxnSpLocks/>
          </p:cNvCxnSpPr>
          <p:nvPr/>
        </p:nvCxnSpPr>
        <p:spPr>
          <a:xfrm>
            <a:off x="11709658" y="122548"/>
            <a:ext cx="0" cy="65958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15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02183-DB7C-5AB8-2D53-BBB3DB72B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9" y="170860"/>
            <a:ext cx="10374199" cy="5835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B23A54-E084-592C-9CAA-7B926ED39FF2}"/>
              </a:ext>
            </a:extLst>
          </p:cNvPr>
          <p:cNvSpPr txBox="1"/>
          <p:nvPr/>
        </p:nvSpPr>
        <p:spPr>
          <a:xfrm>
            <a:off x="814631" y="6010482"/>
            <a:ext cx="1062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When Vibration detects any Vibrations it Immediately Sends 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Gps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location and alert message through SMS Via GSM module</a:t>
            </a:r>
            <a:endParaRPr lang="en-IN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61567-884D-1564-D4DB-2F563CC48318}"/>
              </a:ext>
            </a:extLst>
          </p:cNvPr>
          <p:cNvCxnSpPr>
            <a:cxnSpLocks/>
          </p:cNvCxnSpPr>
          <p:nvPr/>
        </p:nvCxnSpPr>
        <p:spPr>
          <a:xfrm flipV="1">
            <a:off x="518474" y="84840"/>
            <a:ext cx="11210039" cy="188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FCB7A1-E706-B31E-777B-E1983A9252B7}"/>
              </a:ext>
            </a:extLst>
          </p:cNvPr>
          <p:cNvCxnSpPr>
            <a:cxnSpLocks/>
          </p:cNvCxnSpPr>
          <p:nvPr/>
        </p:nvCxnSpPr>
        <p:spPr>
          <a:xfrm>
            <a:off x="518474" y="6671233"/>
            <a:ext cx="112100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2E899-034D-392C-8724-5566651354EB}"/>
              </a:ext>
            </a:extLst>
          </p:cNvPr>
          <p:cNvCxnSpPr>
            <a:cxnSpLocks/>
          </p:cNvCxnSpPr>
          <p:nvPr/>
        </p:nvCxnSpPr>
        <p:spPr>
          <a:xfrm>
            <a:off x="518474" y="103696"/>
            <a:ext cx="0" cy="6576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04A0DA-7832-543B-F274-5C62A6D85D01}"/>
              </a:ext>
            </a:extLst>
          </p:cNvPr>
          <p:cNvCxnSpPr>
            <a:cxnSpLocks/>
          </p:cNvCxnSpPr>
          <p:nvPr/>
        </p:nvCxnSpPr>
        <p:spPr>
          <a:xfrm>
            <a:off x="11728513" y="84840"/>
            <a:ext cx="0" cy="65958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73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BDEA0-711A-2823-C6FD-4D2A24463947}"/>
              </a:ext>
            </a:extLst>
          </p:cNvPr>
          <p:cNvSpPr txBox="1"/>
          <p:nvPr/>
        </p:nvSpPr>
        <p:spPr>
          <a:xfrm>
            <a:off x="2107074" y="6042577"/>
            <a:ext cx="288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Person Photo received through Mail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B6910-1B43-8801-B426-92A498547BB9}"/>
              </a:ext>
            </a:extLst>
          </p:cNvPr>
          <p:cNvSpPr txBox="1"/>
          <p:nvPr/>
        </p:nvSpPr>
        <p:spPr>
          <a:xfrm>
            <a:off x="7019574" y="6016357"/>
            <a:ext cx="288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Message and GPS Location received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86D631-731B-CBC4-5245-02921BFE49C7}"/>
              </a:ext>
            </a:extLst>
          </p:cNvPr>
          <p:cNvCxnSpPr>
            <a:cxnSpLocks/>
          </p:cNvCxnSpPr>
          <p:nvPr/>
        </p:nvCxnSpPr>
        <p:spPr>
          <a:xfrm flipV="1">
            <a:off x="490190" y="122548"/>
            <a:ext cx="11210039" cy="188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CE7D36-46B5-C47A-90BF-225FD352C95A}"/>
              </a:ext>
            </a:extLst>
          </p:cNvPr>
          <p:cNvCxnSpPr>
            <a:cxnSpLocks/>
          </p:cNvCxnSpPr>
          <p:nvPr/>
        </p:nvCxnSpPr>
        <p:spPr>
          <a:xfrm>
            <a:off x="490190" y="6708941"/>
            <a:ext cx="112100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8EE7BE-A2F4-E7DA-8A38-14629D9A1322}"/>
              </a:ext>
            </a:extLst>
          </p:cNvPr>
          <p:cNvCxnSpPr>
            <a:cxnSpLocks/>
          </p:cNvCxnSpPr>
          <p:nvPr/>
        </p:nvCxnSpPr>
        <p:spPr>
          <a:xfrm>
            <a:off x="490190" y="141404"/>
            <a:ext cx="0" cy="6576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2ADF22-A05B-D7E8-5C77-299A8AB74D3B}"/>
              </a:ext>
            </a:extLst>
          </p:cNvPr>
          <p:cNvCxnSpPr>
            <a:cxnSpLocks/>
          </p:cNvCxnSpPr>
          <p:nvPr/>
        </p:nvCxnSpPr>
        <p:spPr>
          <a:xfrm>
            <a:off x="11700229" y="122548"/>
            <a:ext cx="0" cy="65958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96E9F84-CAD5-FB03-30C3-412671A4B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41" y="257711"/>
            <a:ext cx="2555529" cy="5678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7CBAB-BDC4-24DD-8749-53F9A9AC5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70" y="242594"/>
            <a:ext cx="2555527" cy="56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283F6-E18B-FC88-8965-3D9D7D62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13D56-BEF1-C0FA-7388-CDCEEB8FC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392" y="1690688"/>
            <a:ext cx="4092019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Theory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Block Diagram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Theory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Block Diagram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Circuit Diagram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412C48-726C-D745-21EB-655F01984B20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40920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 Images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Paper Publication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806FED-0082-E558-CFB5-B5F10056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b="5154"/>
          <a:stretch/>
        </p:blipFill>
        <p:spPr>
          <a:xfrm>
            <a:off x="573798" y="422394"/>
            <a:ext cx="4610944" cy="6013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20834C-2B24-CFCE-5136-628F01A78C0C}"/>
              </a:ext>
            </a:extLst>
          </p:cNvPr>
          <p:cNvSpPr txBox="1"/>
          <p:nvPr/>
        </p:nvSpPr>
        <p:spPr>
          <a:xfrm>
            <a:off x="6089714" y="3388637"/>
            <a:ext cx="512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DOI: </a:t>
            </a: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https://doi.org/10.61137/ijsret.vol.11.issue2.427</a:t>
            </a:r>
            <a:endParaRPr lang="en-IN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F8CF2-C7F2-31B2-CB9F-A7AC45BC62B4}"/>
              </a:ext>
            </a:extLst>
          </p:cNvPr>
          <p:cNvSpPr txBox="1"/>
          <p:nvPr/>
        </p:nvSpPr>
        <p:spPr>
          <a:xfrm>
            <a:off x="5505253" y="1951351"/>
            <a:ext cx="6381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Paper Publication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5FF78A-5C26-357C-3C93-8922E00F11D9}"/>
              </a:ext>
            </a:extLst>
          </p:cNvPr>
          <p:cNvCxnSpPr>
            <a:cxnSpLocks/>
          </p:cNvCxnSpPr>
          <p:nvPr/>
        </p:nvCxnSpPr>
        <p:spPr>
          <a:xfrm flipV="1">
            <a:off x="235673" y="130205"/>
            <a:ext cx="11709657" cy="206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5CFFA4-5405-2CF9-101E-BC89F037B932}"/>
              </a:ext>
            </a:extLst>
          </p:cNvPr>
          <p:cNvCxnSpPr>
            <a:cxnSpLocks/>
          </p:cNvCxnSpPr>
          <p:nvPr/>
        </p:nvCxnSpPr>
        <p:spPr>
          <a:xfrm>
            <a:off x="235673" y="6718368"/>
            <a:ext cx="117096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08B6D8-4640-43CE-2E49-A6D0E1F5340A}"/>
              </a:ext>
            </a:extLst>
          </p:cNvPr>
          <p:cNvCxnSpPr>
            <a:cxnSpLocks/>
          </p:cNvCxnSpPr>
          <p:nvPr/>
        </p:nvCxnSpPr>
        <p:spPr>
          <a:xfrm>
            <a:off x="235673" y="150831"/>
            <a:ext cx="0" cy="6576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205999-7266-B3C0-AFC8-84543FE176F4}"/>
              </a:ext>
            </a:extLst>
          </p:cNvPr>
          <p:cNvCxnSpPr>
            <a:cxnSpLocks/>
          </p:cNvCxnSpPr>
          <p:nvPr/>
        </p:nvCxnSpPr>
        <p:spPr>
          <a:xfrm>
            <a:off x="11945330" y="131975"/>
            <a:ext cx="0" cy="65958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112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A3503-D994-EC63-14F9-607E2D7F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285B5-BD20-2080-20A4-4B3B91EF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https://ieeexplore.ieee.org/document/8728460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https://ieeexplore.ieee.org/document/9052246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https://ieeexplore.ieee.org/document/9915691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2F130A-D91C-4A91-21D9-6E495072BC36}"/>
              </a:ext>
            </a:extLst>
          </p:cNvPr>
          <p:cNvCxnSpPr>
            <a:cxnSpLocks/>
          </p:cNvCxnSpPr>
          <p:nvPr/>
        </p:nvCxnSpPr>
        <p:spPr>
          <a:xfrm flipV="1">
            <a:off x="480767" y="113121"/>
            <a:ext cx="11210039" cy="188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BD71CC-4CCD-987D-A127-DADD279013A4}"/>
              </a:ext>
            </a:extLst>
          </p:cNvPr>
          <p:cNvCxnSpPr>
            <a:cxnSpLocks/>
          </p:cNvCxnSpPr>
          <p:nvPr/>
        </p:nvCxnSpPr>
        <p:spPr>
          <a:xfrm>
            <a:off x="480767" y="6699514"/>
            <a:ext cx="112100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8780DB-1AE7-0CA9-0C2B-3730E230D562}"/>
              </a:ext>
            </a:extLst>
          </p:cNvPr>
          <p:cNvCxnSpPr>
            <a:cxnSpLocks/>
          </p:cNvCxnSpPr>
          <p:nvPr/>
        </p:nvCxnSpPr>
        <p:spPr>
          <a:xfrm>
            <a:off x="480767" y="131977"/>
            <a:ext cx="0" cy="6576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EF43EF-7856-69D6-F4D2-2B410107DF5B}"/>
              </a:ext>
            </a:extLst>
          </p:cNvPr>
          <p:cNvCxnSpPr>
            <a:cxnSpLocks/>
          </p:cNvCxnSpPr>
          <p:nvPr/>
        </p:nvCxnSpPr>
        <p:spPr>
          <a:xfrm>
            <a:off x="11690806" y="113121"/>
            <a:ext cx="0" cy="65958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5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1405AB-C173-0696-3014-8609EEAF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01171"/>
              </p:ext>
            </p:extLst>
          </p:nvPr>
        </p:nvGraphicFramePr>
        <p:xfrm>
          <a:off x="295373" y="1587289"/>
          <a:ext cx="11601254" cy="485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77">
                  <a:extLst>
                    <a:ext uri="{9D8B030D-6E8A-4147-A177-3AD203B41FA5}">
                      <a16:colId xmlns:a16="http://schemas.microsoft.com/office/drawing/2014/main" val="3310077470"/>
                    </a:ext>
                  </a:extLst>
                </a:gridCol>
                <a:gridCol w="2809187">
                  <a:extLst>
                    <a:ext uri="{9D8B030D-6E8A-4147-A177-3AD203B41FA5}">
                      <a16:colId xmlns:a16="http://schemas.microsoft.com/office/drawing/2014/main" val="25892761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513489676"/>
                    </a:ext>
                  </a:extLst>
                </a:gridCol>
                <a:gridCol w="4110087">
                  <a:extLst>
                    <a:ext uri="{9D8B030D-6E8A-4147-A177-3AD203B41FA5}">
                      <a16:colId xmlns:a16="http://schemas.microsoft.com/office/drawing/2014/main" val="1705468502"/>
                    </a:ext>
                  </a:extLst>
                </a:gridCol>
                <a:gridCol w="3051142">
                  <a:extLst>
                    <a:ext uri="{9D8B030D-6E8A-4147-A177-3AD203B41FA5}">
                      <a16:colId xmlns:a16="http://schemas.microsoft.com/office/drawing/2014/main" val="1174451099"/>
                    </a:ext>
                  </a:extLst>
                </a:gridCol>
              </a:tblGrid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72539"/>
                  </a:ext>
                </a:extLst>
              </a:tr>
              <a:tr h="903273">
                <a:tc>
                  <a:txBody>
                    <a:bodyPr/>
                    <a:lstStyle/>
                    <a:p>
                      <a:pPr lvl="1" algn="r">
                        <a:lnSpc>
                          <a:spcPct val="150000"/>
                        </a:lnSpc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GPS-GSM Localization of Automobile Tracking System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Enhances GPS location accuracy using a Kalman filter and displays tracking data on Google Earth.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authentication or camera system; lacks remote vehicle control.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67309"/>
                  </a:ext>
                </a:extLst>
              </a:tr>
              <a:tr h="86726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Authentication Protocol Based on Combined RFID-Biometric System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 secure protocol combining RFID and biometric data with formal security validation.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hardware implementation; does not handle real-time tracking or alerts.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837685"/>
                  </a:ext>
                </a:extLst>
              </a:tr>
              <a:tr h="848413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Biometric Blockchain: A Secure Solution for Intelligent Vehicle Data Sharing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Integrates biometrics with blockchain for secure and tamper-proof vehicle data sharing.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Theoretical design only; lacks theft detection and embedded system integration.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79959"/>
                  </a:ext>
                </a:extLst>
              </a:tr>
              <a:tr h="829559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Vehicle Security System Using Biometric Visuals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facial recognition and Raspberry Pi for vehicle access control.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tracking or GSM functionality; vulnerable to spoofing without liveness detection.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2251"/>
                  </a:ext>
                </a:extLst>
              </a:tr>
              <a:tr h="103617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of a Communication System for Identification of Vehicle Plates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ESP32-CAM and LoRa for low-power wireless transmission of license plate images.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only on plate recognition; no theft prevention or user authentication.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8423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3DD91E-AD81-176F-5403-CAE2F005ECEA}"/>
              </a:ext>
            </a:extLst>
          </p:cNvPr>
          <p:cNvSpPr txBox="1"/>
          <p:nvPr/>
        </p:nvSpPr>
        <p:spPr>
          <a:xfrm>
            <a:off x="292227" y="386502"/>
            <a:ext cx="6381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893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1D2351-6FB4-CFAB-A9A0-33C398FAA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8854"/>
            <a:ext cx="12192000" cy="6860263"/>
          </a:xfrm>
        </p:spPr>
      </p:pic>
    </p:spTree>
    <p:extLst>
      <p:ext uri="{BB962C8B-B14F-4D97-AF65-F5344CB8AC3E}">
        <p14:creationId xmlns:p14="http://schemas.microsoft.com/office/powerpoint/2010/main" val="27944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ACC1-1C18-B51F-7EA2-6D0F22F0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491"/>
            <a:ext cx="10515600" cy="88028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5F41F-BBD2-EB0E-B638-970DFD7D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706"/>
            <a:ext cx="10515600" cy="23608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Theft Detection: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fingerprint and vibration sensors to detect unauthorized access, with a camera module capturing intruder images for evidence.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Alerts and Deterrents: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real-time SMS alerts with GPS location via GSM, triggers a buzzer, and delivers a mild shock using a boost converter to deter intruders.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Access Control: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remote access for authorized users and a relay-controlled engine system, ensuring the vehicle operates only with proper authorization.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Development: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module, programmed using Embedded C and Python, for a reliable and intelligent anti-theft solution.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EE7B0-1B0C-F473-E00D-6E831C215A27}"/>
              </a:ext>
            </a:extLst>
          </p:cNvPr>
          <p:cNvSpPr txBox="1"/>
          <p:nvPr/>
        </p:nvSpPr>
        <p:spPr>
          <a:xfrm>
            <a:off x="886118" y="1675462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vehicle security system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sensing, Biometric access, alerts, and remote controls to prevent theft.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8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0B11-66BA-E703-356F-BDC7F69E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5DD51-6261-6784-3DB9-AFF0F5FC4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theft poses a serious challenge, requiring advanced systems to enhance security and prevent unauthorized access.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introduces a robust anti-theft system using ESP32 module with integrated sensors and alerts.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fingerprint and vibration sensors, a camera module for intruder detection, GPS-based SMS alerts, and deterrents like a buzzer and shock mechanism.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remote access for authorized users and engine control via a relay module, ensuring security and ease of use.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71780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5AED-B6B3-7CC7-6719-95F9C747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Existing System Theory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CCC1-E8A3-7B2B-3149-3EA5A639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RFID-Based Authorization: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employs RFID technology to authenticate users, ensuring that only authorized personnel can access or operate the vehicle, enhancing security and preventing unauthorized usage.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 Tampering Detection: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sensors continuously monitor for unusual shocks or movements, such as forced entry or tampering attempts, triggering alerts to indicate potential threats or unauthorized activities.</a:t>
            </a:r>
          </a:p>
          <a:p>
            <a:pPr marL="0" indent="0" algn="just">
              <a:buNone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GSM for Alerts: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Arduino Uno microcontroller processes input from the RFID module and vibration sensors. Upon detecting a tampering event, it activates a buzzer for immediate local alerts and sends SMS notifications via the GSM module for real-time remote monitoring and quick response.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02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80AB-23EC-0D89-93B4-39B230A1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Block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49EBBC-FC73-5C4B-26C6-13E2570A2CCB}"/>
              </a:ext>
            </a:extLst>
          </p:cNvPr>
          <p:cNvSpPr/>
          <p:nvPr/>
        </p:nvSpPr>
        <p:spPr>
          <a:xfrm>
            <a:off x="4185497" y="3175026"/>
            <a:ext cx="2809188" cy="23900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17DC5-48DA-C869-99C6-9DEDBADABCFC}"/>
              </a:ext>
            </a:extLst>
          </p:cNvPr>
          <p:cNvSpPr/>
          <p:nvPr/>
        </p:nvSpPr>
        <p:spPr>
          <a:xfrm>
            <a:off x="1360601" y="2317215"/>
            <a:ext cx="1819373" cy="13255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9F38D9-8D79-ED60-FCBE-7F58DEA31970}"/>
              </a:ext>
            </a:extLst>
          </p:cNvPr>
          <p:cNvSpPr/>
          <p:nvPr/>
        </p:nvSpPr>
        <p:spPr>
          <a:xfrm>
            <a:off x="1360601" y="4764868"/>
            <a:ext cx="1819373" cy="13255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02839-CEC8-68CE-8028-8B8A418B069A}"/>
              </a:ext>
            </a:extLst>
          </p:cNvPr>
          <p:cNvSpPr/>
          <p:nvPr/>
        </p:nvSpPr>
        <p:spPr>
          <a:xfrm>
            <a:off x="9886359" y="5260159"/>
            <a:ext cx="1128073" cy="830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AAEEC-C378-F56B-4576-90B68A72DE4D}"/>
              </a:ext>
            </a:extLst>
          </p:cNvPr>
          <p:cNvSpPr/>
          <p:nvPr/>
        </p:nvSpPr>
        <p:spPr>
          <a:xfrm>
            <a:off x="8333291" y="2317215"/>
            <a:ext cx="1725106" cy="1133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6425C2-6463-17C8-817A-E6CA7A28BEDC}"/>
              </a:ext>
            </a:extLst>
          </p:cNvPr>
          <p:cNvSpPr/>
          <p:nvPr/>
        </p:nvSpPr>
        <p:spPr>
          <a:xfrm>
            <a:off x="7729976" y="5108426"/>
            <a:ext cx="1659117" cy="1133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7302DB7-9490-1D18-FF54-ADFCBB59F031}"/>
              </a:ext>
            </a:extLst>
          </p:cNvPr>
          <p:cNvCxnSpPr>
            <a:cxnSpLocks/>
            <a:stCxn id="5" idx="6"/>
            <a:endCxn id="4" idx="1"/>
          </p:cNvCxnSpPr>
          <p:nvPr/>
        </p:nvCxnSpPr>
        <p:spPr>
          <a:xfrm>
            <a:off x="3179974" y="2979997"/>
            <a:ext cx="1005523" cy="139003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6E112E-3C11-543F-045E-34943C054BAF}"/>
              </a:ext>
            </a:extLst>
          </p:cNvPr>
          <p:cNvCxnSpPr>
            <a:cxnSpLocks/>
            <a:stCxn id="6" idx="6"/>
            <a:endCxn id="4" idx="1"/>
          </p:cNvCxnSpPr>
          <p:nvPr/>
        </p:nvCxnSpPr>
        <p:spPr>
          <a:xfrm flipV="1">
            <a:off x="3179974" y="4370028"/>
            <a:ext cx="1005523" cy="10576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37F2ED-6F0B-A557-73D9-9FB3C4E271CC}"/>
              </a:ext>
            </a:extLst>
          </p:cNvPr>
          <p:cNvSpPr/>
          <p:nvPr/>
        </p:nvSpPr>
        <p:spPr>
          <a:xfrm>
            <a:off x="4777029" y="1797809"/>
            <a:ext cx="1626123" cy="733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F234EA3-5898-16F2-F3A1-0F5A5058941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6994685" y="2884084"/>
            <a:ext cx="1338606" cy="1485944"/>
          </a:xfrm>
          <a:prstGeom prst="bentConnector3">
            <a:avLst>
              <a:gd name="adj1" fmla="val 2746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BFD9EE9-E6F3-9F36-DEA4-BAEBE4F7BF0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994685" y="4370028"/>
            <a:ext cx="735291" cy="13052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19760D-8884-9CA0-BAD1-3FF21A1080C5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9389093" y="5675295"/>
            <a:ext cx="497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BA6E68-CEAC-84AE-31A1-AE7225D5F843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>
            <a:off x="5590091" y="2531321"/>
            <a:ext cx="0" cy="64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F0E530-3D38-9A2C-C61E-53570C7FD6A3}"/>
              </a:ext>
            </a:extLst>
          </p:cNvPr>
          <p:cNvCxnSpPr/>
          <p:nvPr/>
        </p:nvCxnSpPr>
        <p:spPr>
          <a:xfrm>
            <a:off x="527901" y="1521008"/>
            <a:ext cx="11038788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41CF96-EE6D-83AE-43A0-59E5F5767710}"/>
              </a:ext>
            </a:extLst>
          </p:cNvPr>
          <p:cNvCxnSpPr>
            <a:cxnSpLocks/>
          </p:cNvCxnSpPr>
          <p:nvPr/>
        </p:nvCxnSpPr>
        <p:spPr>
          <a:xfrm flipV="1">
            <a:off x="518476" y="6405663"/>
            <a:ext cx="11059210" cy="1428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9EE3D6-A1A8-7841-10A5-84042228E3DA}"/>
              </a:ext>
            </a:extLst>
          </p:cNvPr>
          <p:cNvCxnSpPr>
            <a:cxnSpLocks/>
          </p:cNvCxnSpPr>
          <p:nvPr/>
        </p:nvCxnSpPr>
        <p:spPr>
          <a:xfrm flipV="1">
            <a:off x="518476" y="1521008"/>
            <a:ext cx="0" cy="489894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0D2BCD-C51C-EF21-FF3C-74D6211A11EB}"/>
              </a:ext>
            </a:extLst>
          </p:cNvPr>
          <p:cNvCxnSpPr>
            <a:cxnSpLocks/>
          </p:cNvCxnSpPr>
          <p:nvPr/>
        </p:nvCxnSpPr>
        <p:spPr>
          <a:xfrm flipV="1">
            <a:off x="11577686" y="1506720"/>
            <a:ext cx="0" cy="489894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88708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7B2B-24F1-DD20-EDA8-CA3FA658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Theory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AE73B-9AF9-2000-526C-720B37B9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Theft Detection: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fingerprint and vibration sensors to detect unauthorized access, with a camera module capturing intruder images for evidence.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Alerts and Deterrents: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real-time SMS alerts with GPS location via GSM, triggers a buzzer, and delivers a mild shock using a boost converter to deter intruders.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Access Control: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remote access for authorized users and a relay-controlled engine system, ensuring the vehicle operates only with proper authorization.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Development: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 module, programmed using Embedded C and Python, for a reliable and intelligent anti-theft solution.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68724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DF239FA-84F9-9DEF-81F4-95F7FB89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92" y="129396"/>
            <a:ext cx="10515600" cy="7834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Block Diagram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8B6A9-7F95-599C-A8E6-19128032D90A}"/>
              </a:ext>
            </a:extLst>
          </p:cNvPr>
          <p:cNvSpPr/>
          <p:nvPr/>
        </p:nvSpPr>
        <p:spPr>
          <a:xfrm>
            <a:off x="4402807" y="2625359"/>
            <a:ext cx="3114064" cy="20538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ESP-32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36136F-F0FA-E204-76FB-1E4C774AD721}"/>
              </a:ext>
            </a:extLst>
          </p:cNvPr>
          <p:cNvSpPr/>
          <p:nvPr/>
        </p:nvSpPr>
        <p:spPr>
          <a:xfrm>
            <a:off x="4236350" y="5284323"/>
            <a:ext cx="1363020" cy="8562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Boost Converter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683467-B75B-9C6D-4BFC-CF7A3C53966B}"/>
              </a:ext>
            </a:extLst>
          </p:cNvPr>
          <p:cNvSpPr/>
          <p:nvPr/>
        </p:nvSpPr>
        <p:spPr>
          <a:xfrm>
            <a:off x="1062006" y="4148638"/>
            <a:ext cx="1394395" cy="4880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923DF4-BB73-90EB-2364-02EA792D0B93}"/>
              </a:ext>
            </a:extLst>
          </p:cNvPr>
          <p:cNvSpPr/>
          <p:nvPr/>
        </p:nvSpPr>
        <p:spPr>
          <a:xfrm>
            <a:off x="10089824" y="4147974"/>
            <a:ext cx="1118646" cy="7728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CDE625-32A0-41C1-ACB2-134EEF9CD648}"/>
              </a:ext>
            </a:extLst>
          </p:cNvPr>
          <p:cNvSpPr/>
          <p:nvPr/>
        </p:nvSpPr>
        <p:spPr>
          <a:xfrm>
            <a:off x="6315196" y="1449427"/>
            <a:ext cx="1209775" cy="8562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11DF8C-DD8D-A6A7-3F3B-BB5A741CC045}"/>
              </a:ext>
            </a:extLst>
          </p:cNvPr>
          <p:cNvSpPr/>
          <p:nvPr/>
        </p:nvSpPr>
        <p:spPr>
          <a:xfrm>
            <a:off x="8135733" y="4147975"/>
            <a:ext cx="1573866" cy="7728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44595F-BF96-890B-E9EF-DB08A9ACA4DA}"/>
              </a:ext>
            </a:extLst>
          </p:cNvPr>
          <p:cNvSpPr/>
          <p:nvPr/>
        </p:nvSpPr>
        <p:spPr>
          <a:xfrm>
            <a:off x="9398446" y="5207206"/>
            <a:ext cx="1951904" cy="1043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476282-29EF-A053-3351-098B641E16C9}"/>
              </a:ext>
            </a:extLst>
          </p:cNvPr>
          <p:cNvSpPr/>
          <p:nvPr/>
        </p:nvSpPr>
        <p:spPr>
          <a:xfrm>
            <a:off x="798049" y="3411139"/>
            <a:ext cx="1999488" cy="4833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B03E1A-5989-158F-CF11-376D324554A8}"/>
              </a:ext>
            </a:extLst>
          </p:cNvPr>
          <p:cNvSpPr/>
          <p:nvPr/>
        </p:nvSpPr>
        <p:spPr>
          <a:xfrm>
            <a:off x="779196" y="2579085"/>
            <a:ext cx="1999487" cy="3831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Fingerprint Sensor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8AC6A3-6EDB-D377-96F4-57A8683BD29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778683" y="2770653"/>
            <a:ext cx="1634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505E2-2CEA-F35C-4567-4C0770AC8C28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 flipV="1">
            <a:off x="2797537" y="3652281"/>
            <a:ext cx="1605270" cy="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890080-88A7-3172-9971-0AED3CA321D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860" y="4679201"/>
            <a:ext cx="0" cy="605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95999C4-57B3-A9DE-43BB-C103B81A96F2}"/>
              </a:ext>
            </a:extLst>
          </p:cNvPr>
          <p:cNvSpPr/>
          <p:nvPr/>
        </p:nvSpPr>
        <p:spPr>
          <a:xfrm>
            <a:off x="7783306" y="5418948"/>
            <a:ext cx="1100193" cy="621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5E915A-3D66-6979-A0EE-89576D8597C2}"/>
              </a:ext>
            </a:extLst>
          </p:cNvPr>
          <p:cNvCxnSpPr>
            <a:cxnSpLocks/>
            <a:stCxn id="31" idx="3"/>
            <a:endCxn id="16" idx="1"/>
          </p:cNvCxnSpPr>
          <p:nvPr/>
        </p:nvCxnSpPr>
        <p:spPr>
          <a:xfrm flipV="1">
            <a:off x="8883499" y="5729147"/>
            <a:ext cx="514947" cy="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B1746B6-16D9-2B47-7CC5-D84129FEFD88}"/>
              </a:ext>
            </a:extLst>
          </p:cNvPr>
          <p:cNvSpPr/>
          <p:nvPr/>
        </p:nvSpPr>
        <p:spPr>
          <a:xfrm>
            <a:off x="5943463" y="5472863"/>
            <a:ext cx="1005443" cy="6412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2E03BE-F3C6-8CD3-3A8F-F93422D3298F}"/>
              </a:ext>
            </a:extLst>
          </p:cNvPr>
          <p:cNvCxnSpPr>
            <a:cxnSpLocks/>
          </p:cNvCxnSpPr>
          <p:nvPr/>
        </p:nvCxnSpPr>
        <p:spPr>
          <a:xfrm>
            <a:off x="6446184" y="4679203"/>
            <a:ext cx="1" cy="786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A27D98-6260-BD8C-05EE-299197B9FF71}"/>
              </a:ext>
            </a:extLst>
          </p:cNvPr>
          <p:cNvSpPr/>
          <p:nvPr/>
        </p:nvSpPr>
        <p:spPr>
          <a:xfrm>
            <a:off x="4502889" y="1419382"/>
            <a:ext cx="1443318" cy="890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0E4BE0D-795B-8EC4-E93F-52D6E98FA739}"/>
              </a:ext>
            </a:extLst>
          </p:cNvPr>
          <p:cNvCxnSpPr>
            <a:cxnSpLocks/>
            <a:endCxn id="31" idx="1"/>
          </p:cNvCxnSpPr>
          <p:nvPr/>
        </p:nvCxnSpPr>
        <p:spPr>
          <a:xfrm rot="16200000" flipH="1">
            <a:off x="6986747" y="4933272"/>
            <a:ext cx="1050629" cy="542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2A5F8E-62C1-C39A-7C5D-A7194F7A59F7}"/>
              </a:ext>
            </a:extLst>
          </p:cNvPr>
          <p:cNvCxnSpPr>
            <a:cxnSpLocks/>
          </p:cNvCxnSpPr>
          <p:nvPr/>
        </p:nvCxnSpPr>
        <p:spPr>
          <a:xfrm>
            <a:off x="348793" y="1257057"/>
            <a:ext cx="11464563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4538FB-02BD-B1DE-2A17-A8C82160F290}"/>
              </a:ext>
            </a:extLst>
          </p:cNvPr>
          <p:cNvCxnSpPr>
            <a:cxnSpLocks/>
          </p:cNvCxnSpPr>
          <p:nvPr/>
        </p:nvCxnSpPr>
        <p:spPr>
          <a:xfrm>
            <a:off x="348793" y="6448968"/>
            <a:ext cx="11464563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4F1367-53B9-F77E-E3C5-27BD296B560C}"/>
              </a:ext>
            </a:extLst>
          </p:cNvPr>
          <p:cNvCxnSpPr>
            <a:cxnSpLocks/>
          </p:cNvCxnSpPr>
          <p:nvPr/>
        </p:nvCxnSpPr>
        <p:spPr>
          <a:xfrm flipV="1">
            <a:off x="348793" y="1257057"/>
            <a:ext cx="0" cy="5191911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8E06CA-6572-FA0B-321F-AB86A35FD47C}"/>
              </a:ext>
            </a:extLst>
          </p:cNvPr>
          <p:cNvCxnSpPr>
            <a:cxnSpLocks/>
          </p:cNvCxnSpPr>
          <p:nvPr/>
        </p:nvCxnSpPr>
        <p:spPr>
          <a:xfrm flipV="1">
            <a:off x="11813356" y="1257057"/>
            <a:ext cx="0" cy="5191911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11AA467-6BAC-7F0E-5ADA-F3A55125F44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512061" y="4534384"/>
            <a:ext cx="623672" cy="3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19DA7B-7606-54CC-D7D3-A865ED9C2EC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56401" y="4392666"/>
            <a:ext cx="1946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574AF5-266E-8399-A68C-9619BA5E887A}"/>
              </a:ext>
            </a:extLst>
          </p:cNvPr>
          <p:cNvCxnSpPr>
            <a:cxnSpLocks/>
          </p:cNvCxnSpPr>
          <p:nvPr/>
        </p:nvCxnSpPr>
        <p:spPr>
          <a:xfrm>
            <a:off x="5249366" y="2314641"/>
            <a:ext cx="0" cy="282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23DE21-2669-CCAB-93CB-D838BCC39D16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 flipV="1">
            <a:off x="9709599" y="4534383"/>
            <a:ext cx="3802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A022E-E939-07AA-5A3C-C205EBEBED8C}"/>
              </a:ext>
            </a:extLst>
          </p:cNvPr>
          <p:cNvCxnSpPr>
            <a:cxnSpLocks/>
          </p:cNvCxnSpPr>
          <p:nvPr/>
        </p:nvCxnSpPr>
        <p:spPr>
          <a:xfrm>
            <a:off x="6928906" y="2316211"/>
            <a:ext cx="0" cy="282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AC94B4F-44E5-ACE0-50A7-D676FF7A090F}"/>
              </a:ext>
            </a:extLst>
          </p:cNvPr>
          <p:cNvSpPr/>
          <p:nvPr/>
        </p:nvSpPr>
        <p:spPr>
          <a:xfrm>
            <a:off x="8267305" y="3148553"/>
            <a:ext cx="1233670" cy="7459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A5314B-3292-2F19-8450-970B95E89035}"/>
              </a:ext>
            </a:extLst>
          </p:cNvPr>
          <p:cNvCxnSpPr>
            <a:stCxn id="4" idx="3"/>
          </p:cNvCxnSpPr>
          <p:nvPr/>
        </p:nvCxnSpPr>
        <p:spPr>
          <a:xfrm>
            <a:off x="7516871" y="3652281"/>
            <a:ext cx="75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BD656C6-05B6-F718-66FB-B66A90E532D2}"/>
              </a:ext>
            </a:extLst>
          </p:cNvPr>
          <p:cNvSpPr/>
          <p:nvPr/>
        </p:nvSpPr>
        <p:spPr>
          <a:xfrm>
            <a:off x="8212910" y="1879104"/>
            <a:ext cx="1392992" cy="6687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  <a:endParaRPr lang="en-IN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8198593-82B5-6DB5-3723-E57038B2EEED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408364" y="2547897"/>
            <a:ext cx="1501042" cy="318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47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42E9-20A6-399A-EEDE-92A3E213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163"/>
            <a:ext cx="10515600" cy="903958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0366-C939-63CF-9A53-BD78DB8FA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25"/>
            <a:ext cx="4038600" cy="4928576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ESP-32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Fingerprint Sensor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Module</a:t>
            </a:r>
          </a:p>
          <a:p>
            <a:r>
              <a:rPr lang="en-IN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Boost Converter Module</a:t>
            </a:r>
          </a:p>
          <a:p>
            <a:r>
              <a:rPr lang="en-IN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DC Motor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007D4E-0ACF-592E-F4CE-7739DF3EDAB9}"/>
              </a:ext>
            </a:extLst>
          </p:cNvPr>
          <p:cNvSpPr txBox="1">
            <a:spLocks/>
          </p:cNvSpPr>
          <p:nvPr/>
        </p:nvSpPr>
        <p:spPr>
          <a:xfrm>
            <a:off x="6745874" y="1508725"/>
            <a:ext cx="41957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C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Programming Language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Communication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 3.3 Volts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6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1216</Words>
  <Application>Microsoft Office PowerPoint</Application>
  <PresentationFormat>Widescreen</PresentationFormat>
  <Paragraphs>167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A Comprehensive Anti-Theft Vehicle Protection Framework Using Embedded Electronics and Python </vt:lpstr>
      <vt:lpstr>Contents</vt:lpstr>
      <vt:lpstr>Abstract</vt:lpstr>
      <vt:lpstr>Introduction</vt:lpstr>
      <vt:lpstr>Existing System Theory</vt:lpstr>
      <vt:lpstr>Existing System Block Diagram</vt:lpstr>
      <vt:lpstr>Proposed System Theory</vt:lpstr>
      <vt:lpstr>Proposed System Block Diagram</vt:lpstr>
      <vt:lpstr>Requirements</vt:lpstr>
      <vt:lpstr>PowerPoint Presentation</vt:lpstr>
      <vt:lpstr>Advantages  </vt:lpstr>
      <vt:lpstr>Disadvantages</vt:lpstr>
      <vt:lpstr>Applications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Pavan</dc:creator>
  <cp:lastModifiedBy>Sai Pavan</cp:lastModifiedBy>
  <cp:revision>47</cp:revision>
  <dcterms:created xsi:type="dcterms:W3CDTF">2024-12-03T19:03:18Z</dcterms:created>
  <dcterms:modified xsi:type="dcterms:W3CDTF">2025-05-14T15:30:54Z</dcterms:modified>
</cp:coreProperties>
</file>